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8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57" r:id="rId14"/>
    <p:sldId id="258" r:id="rId15"/>
    <p:sldId id="25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5LUuqVF3sFeuWopQP6Hr5Q==" hashData="7S+ZPTDGKBhWPT3tw/myQ1aQ9XCxuwxXZ8IVrfVotEcw+48B5IWartQfj6MyJv97d1sa4xt1RqGWJxSIGh83lw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B521D-4510-41E7-89D8-134A697297F9}" type="datetimeFigureOut">
              <a:rPr lang="en-US" smtClean="0"/>
              <a:t>5/1/2019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8E2CE7-5671-4E35-966F-6C0F98DFB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62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20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5/2/2019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5250992"/>
            <a:ext cx="4050792" cy="461665"/>
          </a:xfrm>
          <a:noFill/>
        </p:spPr>
        <p:txBody>
          <a:bodyPr wrap="square" rtlCol="0">
            <a:spAutoFit/>
          </a:bodyPr>
          <a:lstStyle>
            <a:lvl1pPr>
              <a:defRPr lang="en-US" sz="1200" dirty="0"/>
            </a:lvl1pPr>
          </a:lstStyle>
          <a:p>
            <a:r>
              <a:rPr lang="en-US" dirty="0"/>
              <a:t>Michael Galde | </a:t>
            </a:r>
            <a:r>
              <a:rPr lang="en-US" dirty="0" err="1"/>
              <a:t>Fadila</a:t>
            </a:r>
            <a:r>
              <a:rPr lang="en-US" dirty="0"/>
              <a:t> </a:t>
            </a:r>
            <a:r>
              <a:rPr lang="en-US" dirty="0" err="1"/>
              <a:t>Kangaye</a:t>
            </a:r>
            <a:r>
              <a:rPr lang="en-US" dirty="0"/>
              <a:t> | </a:t>
            </a:r>
            <a:r>
              <a:rPr lang="en-US" dirty="0" err="1"/>
              <a:t>Taraka</a:t>
            </a:r>
            <a:r>
              <a:rPr lang="en-US" dirty="0"/>
              <a:t> </a:t>
            </a:r>
            <a:r>
              <a:rPr lang="en-US" dirty="0" err="1"/>
              <a:t>Vishnumolakala</a:t>
            </a:r>
            <a:r>
              <a:rPr lang="en-US" dirty="0"/>
              <a:t> | Austin Nielsen | Jake Robinson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0AAFB-643A-4B14-BBF0-EC154AF167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791" y="-197"/>
            <a:ext cx="3825386" cy="38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2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BF22D8-89F9-4B3D-B260-AA24B2A95A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468176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8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C3C452-471E-41B8-B62C-65E7F56B5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394" y="0"/>
            <a:ext cx="4264429" cy="42730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3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ABAE17-4B5C-4CC0-B667-EDE1EB824A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67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0BC5-8A29-49EF-827A-7BB11C45CF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99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F3BE2D-88D0-4C11-BB0D-B97750215A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27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340420-7C6C-4DAC-8E3C-CD1A01E0AE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6D712A5-867A-49E2-B7A4-FB21E6432A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40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94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84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DE67C-0191-4573-8DA4-CBEBC9FA15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5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0A85E-3020-4CA6-AFEF-67B7FCBA7E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0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998F04-3FCE-479A-9EF2-290C00209E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5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E7615A-23D0-45E5-B513-F9C2A4C23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9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DBD45-7E49-4195-AB1F-4B9F42C3AE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5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CF546B-0F40-4B0D-A6C3-BCC35B0B23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0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EB1F27-5759-439B-817D-E387DEE12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259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19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F1352-04B0-482E-B795-F7CCDA582C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8"/>
            <a:ext cx="1149644" cy="115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02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5/2/2019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D3622F84-B872-4F94-A61C-8DE7FD4684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capstone.cornsec.pw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1823-CF4C-4F56-B30E-FD0867999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Cyber trust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BE4B1-9A3B-4509-8460-B2D06230F2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CYBR</a:t>
            </a:r>
            <a:r>
              <a:rPr lang="en-US" b="1" dirty="0"/>
              <a:t> 4580/8950  </a:t>
            </a:r>
            <a:r>
              <a:rPr lang="en-US" dirty="0"/>
              <a:t>Milestone 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A6D79-5C32-44F4-B46E-8152BCF90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E3DD-DD06-4CAC-9061-401645C4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31B89-F216-457C-8458-FEC2D5AA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60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B6AE-86C0-4248-A3A9-0045284B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60624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Mockup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AA930-E50D-4FAC-A9E9-4EA559BD3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292041"/>
            <a:ext cx="11030014" cy="208517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Allow data to be scoped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Education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State / location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B0E5B-92BA-491A-9BBF-1C03360F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AD748-9E30-4140-A0EE-11B59FFB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3956C-261B-4289-80E2-71EF857C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6177B-9A07-43F0-91DC-EEB6B28BA6DB}"/>
              </a:ext>
            </a:extLst>
          </p:cNvPr>
          <p:cNvSpPr txBox="1"/>
          <p:nvPr/>
        </p:nvSpPr>
        <p:spPr>
          <a:xfrm>
            <a:off x="693643" y="804254"/>
            <a:ext cx="435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IT LOOKS LIKE NOW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B286FC4-FFCF-4CBF-A837-2F34631991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44" y="2497137"/>
            <a:ext cx="2828925" cy="1066800"/>
          </a:xfrm>
        </p:spPr>
      </p:pic>
    </p:spTree>
    <p:extLst>
      <p:ext uri="{BB962C8B-B14F-4D97-AF65-F5344CB8AC3E}">
        <p14:creationId xmlns:p14="http://schemas.microsoft.com/office/powerpoint/2010/main" val="147904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B6AE-86C0-4248-A3A9-0045284B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60624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Mockup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AA930-E50D-4FAC-A9E9-4EA559BD3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292041"/>
            <a:ext cx="11030014" cy="208517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Quick user overview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End user can see users f1 score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End user can see users completion rate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B0E5B-92BA-491A-9BBF-1C03360F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AD748-9E30-4140-A0EE-11B59FFB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3956C-261B-4289-80E2-71EF857C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6177B-9A07-43F0-91DC-EEB6B28BA6DB}"/>
              </a:ext>
            </a:extLst>
          </p:cNvPr>
          <p:cNvSpPr txBox="1"/>
          <p:nvPr/>
        </p:nvSpPr>
        <p:spPr>
          <a:xfrm>
            <a:off x="693643" y="804254"/>
            <a:ext cx="435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IT LOOKS LIKE NOW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E4F1D81-FE3F-4F61-937A-C8DDBD4B07B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06" y="2401887"/>
            <a:ext cx="1447800" cy="1257300"/>
          </a:xfrm>
        </p:spPr>
      </p:pic>
    </p:spTree>
    <p:extLst>
      <p:ext uri="{BB962C8B-B14F-4D97-AF65-F5344CB8AC3E}">
        <p14:creationId xmlns:p14="http://schemas.microsoft.com/office/powerpoint/2010/main" val="1154920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B6AE-86C0-4248-A3A9-0045284B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60624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Mockup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AA930-E50D-4FAC-A9E9-4EA559BD3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292041"/>
            <a:ext cx="4769739" cy="208517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Detailed user overview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End user can edit user profile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End user can notify at risk individuals from screen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B0E5B-92BA-491A-9BBF-1C03360F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AD748-9E30-4140-A0EE-11B59FFB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3956C-261B-4289-80E2-71EF857C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6177B-9A07-43F0-91DC-EEB6B28BA6DB}"/>
              </a:ext>
            </a:extLst>
          </p:cNvPr>
          <p:cNvSpPr txBox="1"/>
          <p:nvPr/>
        </p:nvSpPr>
        <p:spPr>
          <a:xfrm>
            <a:off x="693643" y="804254"/>
            <a:ext cx="435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IT LOOKS LIKE NOW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A045369-C230-4B8C-8C65-C305B32FFC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381" y="1358900"/>
            <a:ext cx="5200650" cy="3343275"/>
          </a:xfrm>
        </p:spPr>
      </p:pic>
    </p:spTree>
    <p:extLst>
      <p:ext uri="{BB962C8B-B14F-4D97-AF65-F5344CB8AC3E}">
        <p14:creationId xmlns:p14="http://schemas.microsoft.com/office/powerpoint/2010/main" val="370254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A9FD7-9CA9-4F11-ABFC-5F1E0A138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findings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559B-3430-4F85-AF10-CA4F00B80D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Data collected from phishing test can allow organizations to understand which employees need training</a:t>
            </a:r>
          </a:p>
          <a:p>
            <a:r>
              <a:rPr lang="en-US" dirty="0"/>
              <a:t>Data collected can be used to assign risk to different departments</a:t>
            </a:r>
          </a:p>
          <a:p>
            <a:r>
              <a:rPr lang="en-US" dirty="0"/>
              <a:t>Data collected can be used to request cybersecurity training</a:t>
            </a:r>
          </a:p>
          <a:p>
            <a:r>
              <a:rPr lang="en-US" dirty="0"/>
              <a:t>Data collected can be used to observe how well current training is applied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2053C-634E-4403-AA04-44328ED3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B172D-57BF-40F1-A462-C39345D0C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407D8-2764-4F34-A7B4-A892B157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55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CB155-9092-4604-86F9-8AB684488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report – milestone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58CE8-EC76-469A-9233-EAF3CF38AC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milestone allowed the team to work more closely with the data effectively</a:t>
            </a:r>
          </a:p>
          <a:p>
            <a:r>
              <a:rPr lang="en-US" dirty="0"/>
              <a:t>Team was able to focus original concepts and ideas into realized examples</a:t>
            </a:r>
          </a:p>
          <a:p>
            <a:r>
              <a:rPr lang="en-US" dirty="0"/>
              <a:t>Focused on separating data using demographics </a:t>
            </a:r>
          </a:p>
          <a:p>
            <a:r>
              <a:rPr lang="en-US" dirty="0"/>
              <a:t>Continued to use existing framework throughout project</a:t>
            </a:r>
          </a:p>
          <a:p>
            <a:pPr lvl="1"/>
            <a:r>
              <a:rPr lang="en-US" dirty="0"/>
              <a:t>Django</a:t>
            </a:r>
          </a:p>
          <a:p>
            <a:pPr lvl="1"/>
            <a:r>
              <a:rPr lang="en-US" dirty="0"/>
              <a:t>Ember.js</a:t>
            </a:r>
          </a:p>
          <a:p>
            <a:r>
              <a:rPr lang="en-US" dirty="0"/>
              <a:t>Abandoned zing charts due to limited activity with community in project</a:t>
            </a:r>
          </a:p>
          <a:p>
            <a:r>
              <a:rPr lang="en-US" dirty="0"/>
              <a:t>Focused on how best to display collected data to end user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1525-F5D7-4545-AFFE-D584C566B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AB014-1C79-424E-B502-1AEF6CA4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3E89D-72FE-40A7-A15F-B01094540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8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710B-839D-443C-B9E4-F10A77017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75E78-7822-4F39-8C12-1EEAEC3492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http://capstone.cornsec.pw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8F890-AC7F-4FAD-8DA9-71DBDD432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B98C-4CFA-4CD6-9C1D-EADB0147B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85911-3BB5-47A5-81F0-5CEBE4DBB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37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F74E5-E929-426B-BE00-1B8D37B5E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670B3-DA85-47DC-A4CE-EB5667577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side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D0BE97C-9854-48F3-8949-4C7E0544CA1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9" b="19049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A8325-E5D2-481A-8BCF-A403DC8B8078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Fadila</a:t>
            </a:r>
            <a:r>
              <a:rPr lang="en-US" dirty="0"/>
              <a:t> </a:t>
            </a:r>
            <a:r>
              <a:rPr lang="en-US" dirty="0" err="1"/>
              <a:t>Kangaye</a:t>
            </a:r>
            <a:r>
              <a:rPr lang="en-US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/>
              <a:t>Taraka</a:t>
            </a:r>
            <a:r>
              <a:rPr lang="en-US" dirty="0"/>
              <a:t> </a:t>
            </a:r>
            <a:r>
              <a:rPr lang="en-US" dirty="0" err="1"/>
              <a:t>Vishnumolakala</a:t>
            </a:r>
            <a:r>
              <a:rPr lang="en-US" dirty="0"/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Jake Robinson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C4B335-4CC7-4397-BE4E-20E7DA0E8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Display side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71862751-23E8-44D9-82FD-6B4E75D85B1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1" b="9961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9379FA2-088E-4E90-BAB0-2EC5109EF822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Michael Galde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Austin Nielsen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Jake Robinson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FA8BF1-9ADA-4A41-9BC5-E0D48AA88E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we coped 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F4DDCBA3-5716-4FCE-8866-DB97BC1DAA81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0" b="8670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E265B7A-99BD-4C4C-8EB0-38B825D3B966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Coffee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git reset --hard origin/capstone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Red bull / energy drinks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62FF892E-E165-486F-AF8A-14A762C9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C92DDB5-321B-4554-9FE6-8CD51ABB2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Galde | </a:t>
            </a:r>
            <a:r>
              <a:rPr lang="en-US" dirty="0" err="1"/>
              <a:t>Fadila</a:t>
            </a:r>
            <a:r>
              <a:rPr lang="en-US" dirty="0"/>
              <a:t> </a:t>
            </a:r>
            <a:r>
              <a:rPr lang="en-US" dirty="0" err="1"/>
              <a:t>Kangaye</a:t>
            </a:r>
            <a:r>
              <a:rPr lang="en-US" dirty="0"/>
              <a:t> | </a:t>
            </a:r>
            <a:r>
              <a:rPr lang="en-US" dirty="0" err="1"/>
              <a:t>Taraka</a:t>
            </a:r>
            <a:r>
              <a:rPr lang="en-US" dirty="0"/>
              <a:t> </a:t>
            </a:r>
            <a:r>
              <a:rPr lang="en-US" dirty="0" err="1"/>
              <a:t>Vishnumolakala</a:t>
            </a:r>
            <a:r>
              <a:rPr lang="en-US" dirty="0"/>
              <a:t> | Austin Nielsen | Jake Robinson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3E08F52-D2BD-418F-975F-E54E00987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7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2FEEB-D5C0-4854-B7D7-7E790BD8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4362F-4EAF-44DA-A765-C77F587E64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Summary – Initial Scope to Current Scope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Site Mockups to Reality</a:t>
            </a:r>
          </a:p>
          <a:p>
            <a:r>
              <a:rPr lang="en-US" dirty="0"/>
              <a:t>Project findings and outcomes</a:t>
            </a:r>
          </a:p>
          <a:p>
            <a:r>
              <a:rPr lang="en-US" dirty="0"/>
              <a:t>demo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E2806-D281-4D77-9031-F37F0884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751FC-551B-4266-81BA-C5CC07C5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EEE92-C7FC-45BB-A8C3-5F9DC2E4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6CDFD1-619A-40B5-9113-84C848715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52" y="3717258"/>
            <a:ext cx="2315547" cy="173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91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22C7-6643-4316-B1C5-83630D5B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E4594-EEED-43D6-9D6D-B772A656D5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>
            <a:normAutofit fontScale="92500" lnSpcReduction="20000"/>
          </a:bodyPr>
          <a:lstStyle/>
          <a:p>
            <a:pPr fontAlgn="base">
              <a:buClr>
                <a:srgbClr val="FF0000"/>
              </a:buClr>
              <a:buFont typeface="Impact" panose="020B0806030902050204" pitchFamily="34" charset="0"/>
              <a:buChar char="−"/>
            </a:pPr>
            <a:r>
              <a:rPr lang="en-US" i="1" dirty="0"/>
              <a:t>Segment the user base into Administrative and User groups to allow separated functionalities.</a:t>
            </a:r>
            <a:br>
              <a:rPr lang="en-US" i="1" dirty="0"/>
            </a:br>
            <a:endParaRPr lang="en-US" i="1" dirty="0"/>
          </a:p>
          <a:p>
            <a:pPr fontAlgn="base">
              <a:buClr>
                <a:srgbClr val="FF0000"/>
              </a:buClr>
              <a:buFont typeface="Impact" panose="020B0806030902050204" pitchFamily="34" charset="0"/>
              <a:buChar char="−"/>
            </a:pPr>
            <a:r>
              <a:rPr lang="en-US" i="1" dirty="0"/>
              <a:t>Provide an administrator screen which will provide a consolidated toolset for creating reports.</a:t>
            </a:r>
            <a:br>
              <a:rPr lang="en-US" i="1" dirty="0"/>
            </a:br>
            <a:endParaRPr lang="en-US" i="1" dirty="0"/>
          </a:p>
          <a:p>
            <a:pPr fontAlgn="base">
              <a:buClr>
                <a:srgbClr val="FF0000"/>
              </a:buClr>
              <a:buFont typeface="Impact" panose="020B0806030902050204" pitchFamily="34" charset="0"/>
              <a:buChar char="−"/>
            </a:pPr>
            <a:r>
              <a:rPr lang="en-US" i="1" dirty="0"/>
              <a:t>Create a user statistics screen to display analytics relating to individual usage.</a:t>
            </a:r>
          </a:p>
          <a:p>
            <a:pPr>
              <a:buClr>
                <a:srgbClr val="FF0000"/>
              </a:buClr>
            </a:pPr>
            <a:endParaRPr lang="en-US" i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FCE26-B901-48EF-BF12-A4002327E94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solidFill>
            <a:schemeClr val="accent4">
              <a:lumMod val="20000"/>
              <a:lumOff val="80000"/>
            </a:schemeClr>
          </a:solidFill>
        </p:spPr>
        <p:txBody>
          <a:bodyPr>
            <a:normAutofit fontScale="85000" lnSpcReduction="10000"/>
          </a:bodyPr>
          <a:lstStyle/>
          <a:p>
            <a:pPr fontAlgn="base">
              <a:buClr>
                <a:srgbClr val="00B050"/>
              </a:buClr>
              <a:buFont typeface="Impact" panose="020B0806030902050204" pitchFamily="34" charset="0"/>
              <a:buChar char="+"/>
            </a:pPr>
            <a:r>
              <a:rPr lang="en-US" dirty="0"/>
              <a:t>Created administrator dashboard to display organizational statistics from phishing tests</a:t>
            </a:r>
            <a:br>
              <a:rPr lang="en-US" dirty="0"/>
            </a:br>
            <a:endParaRPr lang="en-US" dirty="0"/>
          </a:p>
          <a:p>
            <a:pPr fontAlgn="base">
              <a:buClr>
                <a:srgbClr val="00B050"/>
              </a:buClr>
              <a:buFont typeface="Impact" panose="020B0806030902050204" pitchFamily="34" charset="0"/>
              <a:buChar char="+"/>
            </a:pPr>
            <a:r>
              <a:rPr lang="en-US" dirty="0"/>
              <a:t>Utilized already existing analytics and displayed them in a meaningful fashion </a:t>
            </a:r>
            <a:br>
              <a:rPr lang="en-US" dirty="0"/>
            </a:br>
            <a:endParaRPr lang="en-US" dirty="0"/>
          </a:p>
          <a:p>
            <a:pPr fontAlgn="base">
              <a:buClr>
                <a:srgbClr val="00B050"/>
              </a:buClr>
              <a:buFont typeface="Impact" panose="020B0806030902050204" pitchFamily="34" charset="0"/>
              <a:buChar char="+"/>
            </a:pPr>
            <a:r>
              <a:rPr lang="en-US" dirty="0"/>
              <a:t>Created alerting mechanisms to inform system administrator of which personnel are more at risk compared to others in collected population </a:t>
            </a:r>
          </a:p>
          <a:p>
            <a:pPr>
              <a:buClr>
                <a:srgbClr val="00B050"/>
              </a:buClr>
              <a:buFont typeface="Impact" panose="020B0806030902050204" pitchFamily="34" charset="0"/>
              <a:buChar char="+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71BDA-B332-4B72-B2B1-7D4A89F97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9549C-F8FF-4CC7-8785-3910AAA09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F3F8B-BC09-443C-8B7A-CF2E2FAD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987C0-CEDF-4BF3-898B-002541A1235A}"/>
              </a:ext>
            </a:extLst>
          </p:cNvPr>
          <p:cNvSpPr txBox="1"/>
          <p:nvPr/>
        </p:nvSpPr>
        <p:spPr>
          <a:xfrm>
            <a:off x="685800" y="1659274"/>
            <a:ext cx="1039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Initial-scope.js</a:t>
            </a:r>
          </a:p>
        </p:txBody>
      </p:sp>
      <p:pic>
        <p:nvPicPr>
          <p:cNvPr id="10" name="Graphic 9" descr="Stop">
            <a:extLst>
              <a:ext uri="{FF2B5EF4-FFF2-40B4-BE49-F238E27FC236}">
                <a16:creationId xmlns:a16="http://schemas.microsoft.com/office/drawing/2014/main" id="{79471B8E-6F2C-405C-8873-5CB8BB255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3626" y="1706223"/>
            <a:ext cx="283308" cy="283308"/>
          </a:xfrm>
          <a:prstGeom prst="rect">
            <a:avLst/>
          </a:prstGeom>
        </p:spPr>
      </p:pic>
      <p:pic>
        <p:nvPicPr>
          <p:cNvPr id="11" name="Graphic 10" descr="Stop">
            <a:extLst>
              <a:ext uri="{FF2B5EF4-FFF2-40B4-BE49-F238E27FC236}">
                <a16:creationId xmlns:a16="http://schemas.microsoft.com/office/drawing/2014/main" id="{64B51ECC-F64F-40C8-9BD5-90B3CB731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7663" y="1706223"/>
            <a:ext cx="283308" cy="283308"/>
          </a:xfrm>
          <a:prstGeom prst="rect">
            <a:avLst/>
          </a:prstGeom>
        </p:spPr>
      </p:pic>
      <p:pic>
        <p:nvPicPr>
          <p:cNvPr id="12" name="Graphic 11" descr="Stop">
            <a:extLst>
              <a:ext uri="{FF2B5EF4-FFF2-40B4-BE49-F238E27FC236}">
                <a16:creationId xmlns:a16="http://schemas.microsoft.com/office/drawing/2014/main" id="{35B5223E-CE97-44AD-A978-A4F110678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0971" y="1706223"/>
            <a:ext cx="283308" cy="283308"/>
          </a:xfrm>
          <a:prstGeom prst="rect">
            <a:avLst/>
          </a:prstGeom>
        </p:spPr>
      </p:pic>
      <p:pic>
        <p:nvPicPr>
          <p:cNvPr id="13" name="Graphic 12" descr="Stop">
            <a:extLst>
              <a:ext uri="{FF2B5EF4-FFF2-40B4-BE49-F238E27FC236}">
                <a16:creationId xmlns:a16="http://schemas.microsoft.com/office/drawing/2014/main" id="{F4CF5F80-4BC0-48B6-8699-02904EEAC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34279" y="1706223"/>
            <a:ext cx="283308" cy="283308"/>
          </a:xfrm>
          <a:prstGeom prst="rect">
            <a:avLst/>
          </a:prstGeom>
        </p:spPr>
      </p:pic>
      <p:pic>
        <p:nvPicPr>
          <p:cNvPr id="14" name="Graphic 13" descr="Stop">
            <a:extLst>
              <a:ext uri="{FF2B5EF4-FFF2-40B4-BE49-F238E27FC236}">
                <a16:creationId xmlns:a16="http://schemas.microsoft.com/office/drawing/2014/main" id="{76FE11C6-6564-4C04-A093-27C99DF98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7587" y="1706223"/>
            <a:ext cx="283308" cy="2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4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AF4AB-EA20-4425-ABE2-C24B76031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151D9-F157-4013-A8D8-B3B1953909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 information would be important to the end user</a:t>
            </a:r>
          </a:p>
          <a:p>
            <a:r>
              <a:rPr lang="en-US" dirty="0"/>
              <a:t>What information does cyber trust collect already</a:t>
            </a:r>
          </a:p>
          <a:p>
            <a:r>
              <a:rPr lang="en-US" dirty="0"/>
              <a:t>What can we display to the end user</a:t>
            </a:r>
          </a:p>
          <a:p>
            <a:r>
              <a:rPr lang="en-US" dirty="0"/>
              <a:t>What information can we display that is useful to the end user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91FA8-5CB3-49E3-AA0C-EAD205CEB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9DCE2-F348-43AE-80F8-64D4A751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98EE8-DAF7-4836-A034-4989452EC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94C2F4-A59F-49C5-B7B5-92DFB622D8F4}"/>
              </a:ext>
            </a:extLst>
          </p:cNvPr>
          <p:cNvSpPr txBox="1"/>
          <p:nvPr/>
        </p:nvSpPr>
        <p:spPr>
          <a:xfrm>
            <a:off x="685800" y="1659274"/>
            <a:ext cx="1039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WE NEEDED TO ASK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F897DC-6A31-4449-82C7-635F2627D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414" y="3733073"/>
            <a:ext cx="2467219" cy="185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3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CE98-DE8C-465B-A8D1-E06040CF5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973474"/>
          </a:xfrm>
        </p:spPr>
        <p:txBody>
          <a:bodyPr/>
          <a:lstStyle/>
          <a:p>
            <a:pPr algn="l"/>
            <a:r>
              <a:rPr lang="en-US" dirty="0"/>
              <a:t>Methodology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EA74AE6-E851-474D-9129-45244E643F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63" r="276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031F3-9CD5-4F4B-B322-42D6D4E58D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1" y="2028606"/>
            <a:ext cx="6345301" cy="3042927"/>
          </a:xfrm>
        </p:spPr>
        <p:txBody>
          <a:bodyPr anchor="ctr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could we display on one page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demographics can we use to tailor presented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What limitations exist using established data sets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47FEA-C9D1-4688-AD2E-3BE236579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4C152-0715-4ED1-93FE-F8768AD32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8C80A6-FDB3-4726-9084-C59B2500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3DA83-2714-4C19-950A-23D66240E754}"/>
              </a:ext>
            </a:extLst>
          </p:cNvPr>
          <p:cNvSpPr txBox="1"/>
          <p:nvPr/>
        </p:nvSpPr>
        <p:spPr>
          <a:xfrm>
            <a:off x="685800" y="1659274"/>
            <a:ext cx="661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WE HAD TO WORK WITH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63FD5B-7425-488D-B352-C04BAC35DBE8}"/>
              </a:ext>
            </a:extLst>
          </p:cNvPr>
          <p:cNvSpPr/>
          <p:nvPr/>
        </p:nvSpPr>
        <p:spPr>
          <a:xfrm>
            <a:off x="8002954" y="3013787"/>
            <a:ext cx="2516554" cy="1950099"/>
          </a:xfrm>
          <a:prstGeom prst="rect">
            <a:avLst/>
          </a:prstGeom>
          <a:solidFill>
            <a:schemeClr val="accent5">
              <a:lumMod val="40000"/>
              <a:lumOff val="60000"/>
              <a:alpha val="4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D90F94-BBF6-440A-8B0D-4CCF24AB4DD6}"/>
              </a:ext>
            </a:extLst>
          </p:cNvPr>
          <p:cNvSpPr/>
          <p:nvPr/>
        </p:nvSpPr>
        <p:spPr>
          <a:xfrm>
            <a:off x="7482362" y="447105"/>
            <a:ext cx="2783535" cy="859181"/>
          </a:xfrm>
          <a:prstGeom prst="rect">
            <a:avLst/>
          </a:prstGeom>
          <a:solidFill>
            <a:srgbClr val="92D050">
              <a:alpha val="4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D578BC-DB39-44E8-9EC0-D73DCDCBA7EB}"/>
              </a:ext>
            </a:extLst>
          </p:cNvPr>
          <p:cNvSpPr/>
          <p:nvPr/>
        </p:nvSpPr>
        <p:spPr>
          <a:xfrm>
            <a:off x="7482362" y="1599015"/>
            <a:ext cx="3598146" cy="1331754"/>
          </a:xfrm>
          <a:prstGeom prst="rect">
            <a:avLst/>
          </a:prstGeom>
          <a:solidFill>
            <a:srgbClr val="7030A0">
              <a:alpha val="40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562E7A-0FFA-49B7-8B31-0BD2CAAEE862}"/>
              </a:ext>
            </a:extLst>
          </p:cNvPr>
          <p:cNvSpPr txBox="1"/>
          <p:nvPr/>
        </p:nvSpPr>
        <p:spPr>
          <a:xfrm>
            <a:off x="10258001" y="1042054"/>
            <a:ext cx="26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B731D-D2A6-4201-B6FB-D725B0EEB44C}"/>
              </a:ext>
            </a:extLst>
          </p:cNvPr>
          <p:cNvSpPr txBox="1"/>
          <p:nvPr/>
        </p:nvSpPr>
        <p:spPr>
          <a:xfrm>
            <a:off x="10573033" y="4626557"/>
            <a:ext cx="26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9E53D2-B6C0-4D86-ADC8-68E2F9ABBA9C}"/>
              </a:ext>
            </a:extLst>
          </p:cNvPr>
          <p:cNvSpPr txBox="1"/>
          <p:nvPr/>
        </p:nvSpPr>
        <p:spPr>
          <a:xfrm>
            <a:off x="11134033" y="2561437"/>
            <a:ext cx="26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3</a:t>
            </a:r>
          </a:p>
        </p:txBody>
      </p:sp>
      <p:pic>
        <p:nvPicPr>
          <p:cNvPr id="18" name="Graphic 17" descr="Maximize">
            <a:extLst>
              <a:ext uri="{FF2B5EF4-FFF2-40B4-BE49-F238E27FC236}">
                <a16:creationId xmlns:a16="http://schemas.microsoft.com/office/drawing/2014/main" id="{9AF30BE4-4078-4112-8153-124062990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6762" y="3091400"/>
            <a:ext cx="1872486" cy="1872486"/>
          </a:xfrm>
          <a:prstGeom prst="rect">
            <a:avLst/>
          </a:prstGeom>
        </p:spPr>
      </p:pic>
      <p:pic>
        <p:nvPicPr>
          <p:cNvPr id="20" name="Graphic 19" descr="Minimize">
            <a:extLst>
              <a:ext uri="{FF2B5EF4-FFF2-40B4-BE49-F238E27FC236}">
                <a16:creationId xmlns:a16="http://schemas.microsoft.com/office/drawing/2014/main" id="{A0EB31F5-86FB-4F38-93C3-9F83C61637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82362" y="1599015"/>
            <a:ext cx="914400" cy="914400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38858686-432F-40AC-9DA3-5C15E5583B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5460" y="226420"/>
            <a:ext cx="914400" cy="914400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3AAEDF73-C682-4855-91E4-A3F13B0C1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74375" y="393953"/>
            <a:ext cx="375776" cy="375776"/>
          </a:xfrm>
          <a:prstGeom prst="rect">
            <a:avLst/>
          </a:prstGeom>
        </p:spPr>
      </p:pic>
      <p:pic>
        <p:nvPicPr>
          <p:cNvPr id="26" name="Graphic 25" descr="Repeat">
            <a:extLst>
              <a:ext uri="{FF2B5EF4-FFF2-40B4-BE49-F238E27FC236}">
                <a16:creationId xmlns:a16="http://schemas.microsoft.com/office/drawing/2014/main" id="{49DDA281-6365-4331-88BC-404E9BCB633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03645" y="808647"/>
            <a:ext cx="495997" cy="495997"/>
          </a:xfrm>
          <a:prstGeom prst="rect">
            <a:avLst/>
          </a:prstGeom>
        </p:spPr>
      </p:pic>
      <p:pic>
        <p:nvPicPr>
          <p:cNvPr id="27" name="Graphic 26" descr="Close">
            <a:extLst>
              <a:ext uri="{FF2B5EF4-FFF2-40B4-BE49-F238E27FC236}">
                <a16:creationId xmlns:a16="http://schemas.microsoft.com/office/drawing/2014/main" id="{8C138FC5-7953-44F9-A7CC-F17095187A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3343" y="2000892"/>
            <a:ext cx="375776" cy="375776"/>
          </a:xfrm>
          <a:prstGeom prst="rect">
            <a:avLst/>
          </a:prstGeom>
        </p:spPr>
      </p:pic>
      <p:pic>
        <p:nvPicPr>
          <p:cNvPr id="28" name="Graphic 27" descr="Checkmark">
            <a:extLst>
              <a:ext uri="{FF2B5EF4-FFF2-40B4-BE49-F238E27FC236}">
                <a16:creationId xmlns:a16="http://schemas.microsoft.com/office/drawing/2014/main" id="{8C8CE610-0E38-43D2-98D8-DF46401C8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3033" y="1805384"/>
            <a:ext cx="322624" cy="322624"/>
          </a:xfrm>
          <a:prstGeom prst="rect">
            <a:avLst/>
          </a:prstGeom>
        </p:spPr>
      </p:pic>
      <p:pic>
        <p:nvPicPr>
          <p:cNvPr id="29" name="Graphic 28" descr="Checkmark">
            <a:extLst>
              <a:ext uri="{FF2B5EF4-FFF2-40B4-BE49-F238E27FC236}">
                <a16:creationId xmlns:a16="http://schemas.microsoft.com/office/drawing/2014/main" id="{9C40F1CE-F348-42FB-B9F7-E212B484F1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3033" y="2582199"/>
            <a:ext cx="322624" cy="322624"/>
          </a:xfrm>
          <a:prstGeom prst="rect">
            <a:avLst/>
          </a:prstGeom>
        </p:spPr>
      </p:pic>
      <p:pic>
        <p:nvPicPr>
          <p:cNvPr id="30" name="Graphic 29" descr="Checkmark">
            <a:extLst>
              <a:ext uri="{FF2B5EF4-FFF2-40B4-BE49-F238E27FC236}">
                <a16:creationId xmlns:a16="http://schemas.microsoft.com/office/drawing/2014/main" id="{6D0A59CD-9388-408C-8AC2-BCAA4DE9B7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04721" y="4454417"/>
            <a:ext cx="344280" cy="344280"/>
          </a:xfrm>
          <a:prstGeom prst="rect">
            <a:avLst/>
          </a:prstGeom>
        </p:spPr>
      </p:pic>
      <p:pic>
        <p:nvPicPr>
          <p:cNvPr id="31" name="Graphic 30" descr="Close">
            <a:extLst>
              <a:ext uri="{FF2B5EF4-FFF2-40B4-BE49-F238E27FC236}">
                <a16:creationId xmlns:a16="http://schemas.microsoft.com/office/drawing/2014/main" id="{3B34F2B9-252C-4084-922D-E5E7699305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43237" y="3118398"/>
            <a:ext cx="375776" cy="37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8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3778-8303-4ED2-8231-99E7CB53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/>
          <a:lstStyle/>
          <a:p>
            <a:pPr algn="l"/>
            <a:r>
              <a:rPr lang="en-US" dirty="0"/>
              <a:t>Mockup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5E440-4F23-4A5A-B272-91950BE2568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449E30-8042-429C-ADD4-D6735D544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Infrastructure already existed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Original designs would have reinvented many items that already existed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Needed to rebuild after understating what was collected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No need to reinvent the wheel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9A819-C3EF-492D-9330-6791B9C6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DBB34-F6B3-46FC-8E2B-8DF4D2B5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47329-63F9-45A0-8086-05FCDF7C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7D7F5E-0319-4D2E-8E86-DAD87FACF8AB}"/>
              </a:ext>
            </a:extLst>
          </p:cNvPr>
          <p:cNvSpPr txBox="1"/>
          <p:nvPr/>
        </p:nvSpPr>
        <p:spPr>
          <a:xfrm>
            <a:off x="693643" y="2261059"/>
            <a:ext cx="435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CONCEPT TO PRODUCTION</a:t>
            </a:r>
          </a:p>
        </p:txBody>
      </p:sp>
      <p:pic>
        <p:nvPicPr>
          <p:cNvPr id="1028" name="Picture 4" descr="https://lh6.googleusercontent.com/3x7yc-bpIZYG94B4VaE9PrEtz6zQniC6pXtkF2AAMvR9iId6K5SByN6LBl3rxXMwwiNLrNFhSBwK20xINy8wrEUr-B01IcPtgVaTNjTrq7lcGhT3j7GJ0eSItqZge_nQ8A_-kTsnr5A">
            <a:extLst>
              <a:ext uri="{FF2B5EF4-FFF2-40B4-BE49-F238E27FC236}">
                <a16:creationId xmlns:a16="http://schemas.microsoft.com/office/drawing/2014/main" id="{91911B88-0532-48AD-8940-141FAE743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06" y="685800"/>
            <a:ext cx="2801083" cy="184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5.googleusercontent.com/RMYsIPXnQ4s3zBRl89jf3edcSF74yF1GkeTxVxvY3i1H4u_6xYcW-sDPFsORqh4iaNHGFkygTrWxuUxx-BsiZ84PsXpvad4PpqR9fUpy4z2G8DtFTKd8LFQThXxK0wm_4_p64qR0ctA">
            <a:extLst>
              <a:ext uri="{FF2B5EF4-FFF2-40B4-BE49-F238E27FC236}">
                <a16:creationId xmlns:a16="http://schemas.microsoft.com/office/drawing/2014/main" id="{5A0E8DD4-89A8-4650-B9B7-CA492B51E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262" y="681003"/>
            <a:ext cx="2693642" cy="17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3.googleusercontent.com/8Y9G65ssgtLECVvfqCLzRG8L_2LA8-RmNcYiGLubyJZ9dgOAiPZ_FzHNKjtKhImJNI5tpEzHUy1fJ41VZDCW_t6dbopXMdRywNxeZYrrs8agC64dcmb1MK35awhZtt1SNRJx9xvu4_c">
            <a:extLst>
              <a:ext uri="{FF2B5EF4-FFF2-40B4-BE49-F238E27FC236}">
                <a16:creationId xmlns:a16="http://schemas.microsoft.com/office/drawing/2014/main" id="{8BFEB7EA-A1D2-497D-91C3-2153FA6BA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06" y="2463917"/>
            <a:ext cx="5207654" cy="198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BN99gmSFGJNzjXdxFis9x5wAMFyF8moQwG3-Ll8Y_INwdJHeJMdqMbXYktdIZt_GZanceyNhTJrAV0WR5XmG1sTjMnwobkylkmB_EmIB1BZbjvz8P-z1knW_-1vx6bB4EDwKNrrOX0k">
            <a:extLst>
              <a:ext uri="{FF2B5EF4-FFF2-40B4-BE49-F238E27FC236}">
                <a16:creationId xmlns:a16="http://schemas.microsoft.com/office/drawing/2014/main" id="{8B1AD25A-5E23-40C7-B120-3F30A55C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736" y="4238051"/>
            <a:ext cx="4587631" cy="139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617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B6AE-86C0-4248-A3A9-0045284B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Mockup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BA5487D-0F9B-4A53-856C-4B84AE42FAA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940" y="1176237"/>
            <a:ext cx="6034087" cy="12832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AA930-E50D-4FAC-A9E9-4EA559BD3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Design choices make use of data collected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Data presented in a way that gives the end user nothing but useful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Visually appealing and informative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B0E5B-92BA-491A-9BBF-1C03360F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AD748-9E30-4140-A0EE-11B59FFB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3956C-261B-4289-80E2-71EF857C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6177B-9A07-43F0-91DC-EEB6B28BA6DB}"/>
              </a:ext>
            </a:extLst>
          </p:cNvPr>
          <p:cNvSpPr txBox="1"/>
          <p:nvPr/>
        </p:nvSpPr>
        <p:spPr>
          <a:xfrm>
            <a:off x="693643" y="2261059"/>
            <a:ext cx="435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IT LOOKS LIKE NOW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397F1F-B48B-495B-A402-3D437BE66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22" y="2597985"/>
            <a:ext cx="3435407" cy="2208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C3E024-1578-4385-A551-F4E02EAFEF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36" y="2509500"/>
            <a:ext cx="1947472" cy="16912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C8F71F-6482-46FB-9C70-919A4264C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23" y="4348500"/>
            <a:ext cx="4636964" cy="102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31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B6AE-86C0-4248-A3A9-0045284B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60624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Mockup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AA930-E50D-4FAC-A9E9-4EA559BD3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292041"/>
            <a:ext cx="11030014" cy="208517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Separated graphs into malicious and non-malicious matrixes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Displays true positive / false negative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Displays true negative / false positive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B0E5B-92BA-491A-9BBF-1C03360F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AD748-9E30-4140-A0EE-11B59FFB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3956C-261B-4289-80E2-71EF857C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6177B-9A07-43F0-91DC-EEB6B28BA6DB}"/>
              </a:ext>
            </a:extLst>
          </p:cNvPr>
          <p:cNvSpPr txBox="1"/>
          <p:nvPr/>
        </p:nvSpPr>
        <p:spPr>
          <a:xfrm>
            <a:off x="693643" y="804254"/>
            <a:ext cx="435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IT LOOKS LIKE NOW</a:t>
            </a:r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29B445CF-2553-40E3-8EDA-9F93410786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61" y="3299064"/>
            <a:ext cx="10291975" cy="2188741"/>
          </a:xfrm>
        </p:spPr>
      </p:pic>
    </p:spTree>
    <p:extLst>
      <p:ext uri="{BB962C8B-B14F-4D97-AF65-F5344CB8AC3E}">
        <p14:creationId xmlns:p14="http://schemas.microsoft.com/office/powerpoint/2010/main" val="110070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B6AE-86C0-4248-A3A9-0045284BA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60624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Mockup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AA930-E50D-4FAC-A9E9-4EA559BD3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642" y="1292041"/>
            <a:ext cx="11030014" cy="208517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Separate users into 4 categories based on how they answer test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Low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Medium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High risk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Critical risk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B0E5B-92BA-491A-9BBF-1C03360F4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5/2/2019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AD748-9E30-4140-A0EE-11B59FFB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Galde | Fadila Kangaye | Taraka Vishnumolakala | Austin Nielsen | Jake Robinson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E3956C-261B-4289-80E2-71EF857CD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22F84-B872-4F94-A61C-8DE7FD46841E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6177B-9A07-43F0-91DC-EEB6B28BA6DB}"/>
              </a:ext>
            </a:extLst>
          </p:cNvPr>
          <p:cNvSpPr txBox="1"/>
          <p:nvPr/>
        </p:nvSpPr>
        <p:spPr>
          <a:xfrm>
            <a:off x="693643" y="804254"/>
            <a:ext cx="435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IT LOOKS LIKE NOW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BE6CD41F-E27A-4A7C-8134-0FFC501BA8C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86" y="3283280"/>
            <a:ext cx="6328340" cy="1400359"/>
          </a:xfrm>
        </p:spPr>
      </p:pic>
    </p:spTree>
    <p:extLst>
      <p:ext uri="{BB962C8B-B14F-4D97-AF65-F5344CB8AC3E}">
        <p14:creationId xmlns:p14="http://schemas.microsoft.com/office/powerpoint/2010/main" val="16363060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159</TotalTime>
  <Words>718</Words>
  <Application>Microsoft Office PowerPoint</Application>
  <PresentationFormat>Widescreen</PresentationFormat>
  <Paragraphs>148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Impact</vt:lpstr>
      <vt:lpstr>Main Event</vt:lpstr>
      <vt:lpstr>Cyber trust</vt:lpstr>
      <vt:lpstr>outline</vt:lpstr>
      <vt:lpstr>Project summary</vt:lpstr>
      <vt:lpstr>Methodology</vt:lpstr>
      <vt:lpstr>Methodology</vt:lpstr>
      <vt:lpstr>Mockup </vt:lpstr>
      <vt:lpstr>Mockup </vt:lpstr>
      <vt:lpstr>Mockup </vt:lpstr>
      <vt:lpstr>Mockup </vt:lpstr>
      <vt:lpstr>Mockup </vt:lpstr>
      <vt:lpstr>Mockup </vt:lpstr>
      <vt:lpstr>Mockup </vt:lpstr>
      <vt:lpstr>Product findings </vt:lpstr>
      <vt:lpstr>Progress report – milestone 3</vt:lpstr>
      <vt:lpstr>demo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trust</dc:title>
  <dc:creator>Michael Galde</dc:creator>
  <cp:lastModifiedBy>Michael Galde</cp:lastModifiedBy>
  <cp:revision>14</cp:revision>
  <dcterms:created xsi:type="dcterms:W3CDTF">2019-04-25T02:51:58Z</dcterms:created>
  <dcterms:modified xsi:type="dcterms:W3CDTF">2019-05-02T02:12:09Z</dcterms:modified>
</cp:coreProperties>
</file>